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8" r:id="rId18"/>
    <p:sldId id="279" r:id="rId19"/>
    <p:sldId id="280" r:id="rId20"/>
    <p:sldId id="281" r:id="rId21"/>
    <p:sldId id="282" r:id="rId22"/>
    <p:sldId id="283" r:id="rId23"/>
  </p:sldIdLst>
  <p:sldSz cx="9144000" cy="5143500" type="screen16x9"/>
  <p:notesSz cx="6858000" cy="9144000"/>
  <p:embeddedFontLst>
    <p:embeddedFont>
      <p:font typeface="Maven Pro" pitchFamily="2" charset="77"/>
      <p:regular r:id="rId25"/>
      <p:bold r:id="rId26"/>
    </p:embeddedFont>
    <p:embeddedFont>
      <p:font typeface="Maven Pro Black" pitchFamily="2" charset="77"/>
      <p:bold r:id="rId27"/>
    </p:embeddedFont>
    <p:embeddedFont>
      <p:font typeface="Nunito" pitchFamily="2" charset="77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ne Yun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>
      <p:cViewPr varScale="1">
        <p:scale>
          <a:sx n="140" d="100"/>
          <a:sy n="140" d="100"/>
        </p:scale>
        <p:origin x="84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2-15T06:48:28.607" idx="1">
    <p:pos x="6000" y="0"/>
    <p:text>1: 2 minute
2: 3 minute
3: 3 minute</p:tex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b576073b5d_3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b576073b5d_3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 your name here please :)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f1e33896d2_3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f1e33896d2_3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b942f44ec9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b942f44ec9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f1e33896d2_3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f1e33896d2_3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f1e33896d2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f1e33896d2_5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b53b35eb2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b53b35eb2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f1e33896d2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f1e33896d2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How will you market your website? Include that marketing narrative to the solution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7278B"/>
              </a:buClr>
              <a:buSzPts val="1200"/>
              <a:buFont typeface="Times New Roman"/>
              <a:buAutoNum type="arabicPeriod"/>
            </a:pPr>
            <a:r>
              <a:rPr lang="en-GB" sz="1200" b="1">
                <a:solidFill>
                  <a:srgbClr val="27278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Personalized services — Marketing to the student population</a:t>
            </a:r>
            <a:endParaRPr sz="1200" b="1">
              <a:solidFill>
                <a:srgbClr val="27278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Times New Roman"/>
              <a:buAutoNum type="alphaLcPeriod"/>
            </a:pPr>
            <a:r>
              <a:rPr lang="en-GB" sz="120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Participation in </a:t>
            </a:r>
            <a:r>
              <a:rPr lang="en-GB" sz="1200" b="1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 Recruitment Sites</a:t>
            </a:r>
            <a:r>
              <a:rPr lang="en-GB" sz="120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— Promoting applications</a:t>
            </a:r>
            <a:endParaRPr sz="1200">
              <a:solidFill>
                <a:srgbClr val="42424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Times New Roman"/>
              <a:buAutoNum type="alphaLcPeriod"/>
            </a:pPr>
            <a:r>
              <a:rPr lang="en-GB" sz="120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Collaboration with </a:t>
            </a:r>
            <a:r>
              <a:rPr lang="en-GB" sz="1200" b="1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 career development centers</a:t>
            </a:r>
            <a:r>
              <a:rPr lang="en-GB" sz="120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— Extensive use of the platform in the student job search process</a:t>
            </a:r>
            <a:endParaRPr sz="1200">
              <a:solidFill>
                <a:srgbClr val="42424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200"/>
              <a:buFont typeface="Times New Roman"/>
              <a:buAutoNum type="alphaLcPeriod"/>
            </a:pPr>
            <a:r>
              <a:rPr lang="en-GB" sz="120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Recording of tutorials and </a:t>
            </a:r>
            <a:r>
              <a:rPr lang="en-GB" sz="1200" b="1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on-site instructions</a:t>
            </a:r>
            <a:r>
              <a:rPr lang="en-GB" sz="1200">
                <a:solidFill>
                  <a:srgbClr val="42424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— Let users understand how to use the platform more clearly, expand their network &amp; promote the product by instructing students to use the application on site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b942f44ec9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b942f44ec9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latin typeface="Maven Pro"/>
                <a:ea typeface="Maven Pro"/>
                <a:cs typeface="Maven Pro"/>
                <a:sym typeface="Maven Pro"/>
              </a:rPr>
              <a:t>DONT USE THE WORD IMPORTANT (&gt; ALL OF THE SOLUTION IS IMPORTANT NOT ONLY THIS PART)</a:t>
            </a:r>
            <a:br>
              <a:rPr lang="en-GB">
                <a:latin typeface="Maven Pro"/>
                <a:ea typeface="Maven Pro"/>
                <a:cs typeface="Maven Pro"/>
                <a:sym typeface="Maven Pro"/>
              </a:rPr>
            </a:br>
            <a:r>
              <a:rPr lang="en-GB">
                <a:latin typeface="Maven Pro"/>
                <a:ea typeface="Maven Pro"/>
                <a:cs typeface="Maven Pro"/>
                <a:sym typeface="Maven Pro"/>
              </a:rPr>
              <a:t>How do we validate that the student has taken this course? &gt;&gt;Transcript? Cross-validation with school &gt;&gt; What incentives we give to the user/student? (show job openings as incentive after upload???)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b576073b5d_3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b576073b5d_3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f1e33896d2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f1e33896d2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Stage 1:没钱的时候，找data, 找公司的赞助</a:t>
            </a:r>
            <a:endParaRPr sz="1500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Stage 2: 获得资金支持后扩大用户数量，推广产品</a:t>
            </a:r>
            <a:endParaRPr sz="1500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Stage 3: 有了一定发展之后：壮大....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b97677257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b97677257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2b942f44ec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2b942f44ec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b576073b5d_3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b576073b5d_3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b53b35eb21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b53b35eb21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b6d73e9273_1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b6d73e9273_1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b72e2a614d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b72e2a614d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b6d73e927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b6d73e927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b7d83288c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b7d83288c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b942f44ec9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b942f44ec9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b942f44ec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b942f44ec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Char char="●"/>
            </a:pPr>
            <a:r>
              <a:rPr lang="en-GB" sz="9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is this solution and model important?</a:t>
            </a:r>
            <a:endParaRPr sz="9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ven Pro Black"/>
              <a:buChar char="○"/>
            </a:pP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tackling the </a:t>
            </a:r>
            <a:r>
              <a:rPr lang="en-GB" sz="9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urgent issue of skilled worker shortages</a:t>
            </a: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the advanced manufacturing sector by offering personalized, data-driven training and certification pathways. 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Char char="○"/>
            </a:pP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pathway is designed to rapidly align workforce skills with the evolving technological demands, enhancing employability and economic competitiveness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Times New Roman"/>
              <a:buChar char="●"/>
            </a:pPr>
            <a:r>
              <a:rPr lang="en-GB" sz="9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Who  benefits from it?</a:t>
            </a:r>
            <a:endParaRPr sz="9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Times New Roman"/>
              <a:buChar char="○"/>
            </a:pPr>
            <a:r>
              <a:rPr lang="en-GB" sz="90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Young job seekers benefit by gaining accessible pathways to higher wages and better job prospects, while manufacturers receive a more skilled and adaptable workforce, crucial for innovation and growth. The wider community benefits from economic stability and growth, making this solution a cornerstone for sustainable development in the advanced manufacturing ecosystem.</a:t>
            </a:r>
            <a:endParaRPr sz="900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Char char="●"/>
            </a:pP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Solution: Bridging Skills Gaps and Enhancing Employability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Char char="○"/>
            </a:pP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Launched a free online platform designed to identify skill gaps in young workers and provide targeted training for the advanced manufacturing sector in Pennsylvania.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Char char="○"/>
            </a:pP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platform supports job seekers and employers by aligning training initiatives with the industry's evolving needs, effectively addressing staffing shortages and the rapid pace of skill changes.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Char char="●"/>
            </a:pP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Looking Ahead: Scalability and Impact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Char char="○"/>
            </a:pP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Outlined a three-stage deployment strategy focusing on young workers, with the potential to expand to other demographics and geographic locations.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Char char="○"/>
            </a:pP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Anticipated initial costs ranging from $100K to $300K, emphasizing the need for collaborative efforts among government, schools, and businesses for sustainable impact.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Char char="○"/>
            </a:pPr>
            <a:r>
              <a:rPr lang="en-GB" sz="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Highlighted the potential for substantial GDP growth through investment in human capital, underlining the platform's role in fostering a skilled and adaptable workforce.</a:t>
            </a:r>
            <a:endParaRPr sz="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f1e33896d2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f1e33896d2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news.com/education/online-education/software-engineering-bachelors-degre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forbes.com/advisor/business/software/how-much-does-a-website-cost/" TargetMode="External"/><Relationship Id="rId4" Type="http://schemas.openxmlformats.org/officeDocument/2006/relationships/hyperlink" Target="https://www.indeed.com/career/software-engineer/salaries/PA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news.com/education/online-education/software-engineering-bachelors-degree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forbes.com/advisor/business/software/how-much-does-a-website-cost/" TargetMode="External"/><Relationship Id="rId4" Type="http://schemas.openxmlformats.org/officeDocument/2006/relationships/hyperlink" Target="https://www.indeed.com/career/software-engineer/salaries/PA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title"/>
          </p:nvPr>
        </p:nvSpPr>
        <p:spPr>
          <a:xfrm>
            <a:off x="0" y="0"/>
            <a:ext cx="1895700" cy="6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accent5"/>
                </a:solidFill>
              </a:rPr>
              <a:t>Team #2</a:t>
            </a:r>
            <a:endParaRPr sz="2500">
              <a:solidFill>
                <a:schemeClr val="accent5"/>
              </a:solidFill>
            </a:endParaRPr>
          </a:p>
        </p:txBody>
      </p:sp>
      <p:sp>
        <p:nvSpPr>
          <p:cNvPr id="278" name="Google Shape;278;p13"/>
          <p:cNvSpPr txBox="1">
            <a:spLocks noGrp="1"/>
          </p:cNvSpPr>
          <p:nvPr>
            <p:ph type="body" idx="1"/>
          </p:nvPr>
        </p:nvSpPr>
        <p:spPr>
          <a:xfrm>
            <a:off x="109575" y="1423475"/>
            <a:ext cx="3066600" cy="3627000"/>
          </a:xfrm>
          <a:prstGeom prst="rect">
            <a:avLst/>
          </a:prstGeom>
          <a:solidFill>
            <a:srgbClr val="C8EDEA"/>
          </a:solidFill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Phase 1 - HIQ</a:t>
            </a:r>
            <a:endParaRPr sz="20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“How can the implementation of a </a:t>
            </a:r>
            <a:r>
              <a:rPr lang="en-GB" sz="2000" b="1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targeted educational platform</a:t>
            </a:r>
            <a:r>
              <a:rPr lang="en-GB" sz="2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, emphasizing certification and licensing, revolutionize the attraction and</a:t>
            </a:r>
            <a:r>
              <a:rPr lang="en-GB" sz="2000" b="1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 retention of young talent in the manufacturing industry</a:t>
            </a:r>
            <a:r>
              <a:rPr lang="en-GB" sz="2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, thereby </a:t>
            </a:r>
            <a:r>
              <a:rPr lang="en-GB" sz="2000" b="1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bridging the skills gap and fostering industry growth</a:t>
            </a:r>
            <a:r>
              <a:rPr lang="en-GB" sz="2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 in line with future labor market demands?”</a:t>
            </a:r>
            <a:endParaRPr sz="28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ct val="106666"/>
              <a:buFont typeface="Arial"/>
              <a:buNone/>
            </a:pPr>
            <a:endParaRPr sz="1200" i="1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b="1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79" name="Google Shape;279;p13"/>
          <p:cNvSpPr txBox="1"/>
          <p:nvPr/>
        </p:nvSpPr>
        <p:spPr>
          <a:xfrm>
            <a:off x="1955200" y="77775"/>
            <a:ext cx="6487800" cy="12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Students:</a:t>
            </a:r>
            <a:endParaRPr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Anni Kang, Yongha Jang, Melody Feng, Carlos Salazar, Jane Yun</a:t>
            </a:r>
            <a:endParaRPr b="1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Executive Coach:</a:t>
            </a:r>
            <a:endParaRPr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Deepa Pai, Managing Director, Technology - Accenture</a:t>
            </a:r>
            <a:endParaRPr b="1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80" name="Google Shape;280;p13"/>
          <p:cNvSpPr txBox="1">
            <a:spLocks noGrp="1"/>
          </p:cNvSpPr>
          <p:nvPr>
            <p:ph type="body" idx="1"/>
          </p:nvPr>
        </p:nvSpPr>
        <p:spPr>
          <a:xfrm>
            <a:off x="6537525" y="1423475"/>
            <a:ext cx="2496900" cy="3627000"/>
          </a:xfrm>
          <a:prstGeom prst="rect">
            <a:avLst/>
          </a:prstGeom>
          <a:solidFill>
            <a:srgbClr val="C8EDEA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Phase 3 - Solution</a:t>
            </a:r>
            <a:endParaRPr sz="20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Website to submit resume </a:t>
            </a: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that suggests in-demand manufacturing skills and provides online links/pipelines to local skill-building resources to eventually Serve as a central hub for essential manufacturing skills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281" name="Google Shape;281;p13"/>
          <p:cNvSpPr txBox="1">
            <a:spLocks noGrp="1"/>
          </p:cNvSpPr>
          <p:nvPr>
            <p:ph type="body" idx="1"/>
          </p:nvPr>
        </p:nvSpPr>
        <p:spPr>
          <a:xfrm>
            <a:off x="3358350" y="1423475"/>
            <a:ext cx="3023700" cy="3627000"/>
          </a:xfrm>
          <a:prstGeom prst="rect">
            <a:avLst/>
          </a:prstGeom>
          <a:solidFill>
            <a:srgbClr val="C8EDEA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Phase 2 - Data</a:t>
            </a:r>
            <a:endParaRPr sz="20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 Black"/>
              <a:buChar char="●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EDA - correlation between wage and certification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Char char="●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Clean null values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Char char="●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Random Forest Regression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Char char="●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Certificates → higher wages → more applicants → booming industry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82" name="Google Shape;282;p13"/>
          <p:cNvSpPr txBox="1"/>
          <p:nvPr/>
        </p:nvSpPr>
        <p:spPr>
          <a:xfrm>
            <a:off x="388825" y="611000"/>
            <a:ext cx="822000" cy="69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5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Workers must be lifelong learners</a:t>
            </a:r>
            <a:endParaRPr sz="2500" b="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pic>
        <p:nvPicPr>
          <p:cNvPr id="387" name="Google Shape;3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625" y="1962550"/>
            <a:ext cx="5180026" cy="259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26"/>
          <p:cNvSpPr txBox="1"/>
          <p:nvPr/>
        </p:nvSpPr>
        <p:spPr>
          <a:xfrm>
            <a:off x="5702175" y="2234550"/>
            <a:ext cx="3244800" cy="20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To design more effective solutions we need to compare what skill sets workers have vs. what skills companies demand </a:t>
            </a:r>
            <a:endParaRPr sz="19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i="1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Skills Inventory</a:t>
            </a:r>
            <a:endParaRPr sz="1500" i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7"/>
          <p:cNvSpPr txBox="1">
            <a:spLocks noGrp="1"/>
          </p:cNvSpPr>
          <p:nvPr>
            <p:ph type="title"/>
          </p:nvPr>
        </p:nvSpPr>
        <p:spPr>
          <a:xfrm>
            <a:off x="1303800" y="593250"/>
            <a:ext cx="7030500" cy="78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Education &amp; training must be updated regularly</a:t>
            </a:r>
            <a:endParaRPr sz="2500" b="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pic>
        <p:nvPicPr>
          <p:cNvPr id="394" name="Google Shape;3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900" y="1931988"/>
            <a:ext cx="5302250" cy="265112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7"/>
          <p:cNvSpPr txBox="1"/>
          <p:nvPr/>
        </p:nvSpPr>
        <p:spPr>
          <a:xfrm>
            <a:off x="5688600" y="2494363"/>
            <a:ext cx="3455400" cy="1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Through this approach, we'll </a:t>
            </a:r>
            <a:r>
              <a:rPr lang="en-GB" sz="190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supply the skilled workforce pipeline</a:t>
            </a:r>
            <a:r>
              <a:rPr lang="en-GB" sz="19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 essential for PA's advanced manufacturing industry</a:t>
            </a:r>
            <a:endParaRPr sz="1900" i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5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Mind the human aspects of automation</a:t>
            </a:r>
            <a:endParaRPr sz="2500" b="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pic>
        <p:nvPicPr>
          <p:cNvPr id="401" name="Google Shape;40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650" y="1930463"/>
            <a:ext cx="5308350" cy="2654175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28"/>
          <p:cNvSpPr txBox="1"/>
          <p:nvPr/>
        </p:nvSpPr>
        <p:spPr>
          <a:xfrm>
            <a:off x="5688650" y="2020375"/>
            <a:ext cx="2963100" cy="24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“New technologies can create new tasks to balance out those that get automated.”</a:t>
            </a:r>
            <a:endParaRPr sz="19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i="1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Acemoglu &amp; Restrepo</a:t>
            </a:r>
            <a:endParaRPr sz="1500" i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i="1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MIT</a:t>
            </a:r>
            <a:endParaRPr sz="1500" i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i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i="1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Reinstatement Effect  </a:t>
            </a:r>
            <a:endParaRPr sz="1500" i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5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rgbClr val="27278B"/>
                </a:solidFill>
                <a:highlight>
                  <a:schemeClr val="lt1"/>
                </a:highlight>
                <a:latin typeface="Maven Pro Black"/>
                <a:ea typeface="Maven Pro Black"/>
                <a:cs typeface="Maven Pro Black"/>
                <a:sym typeface="Maven Pro Black"/>
              </a:rPr>
              <a:t>Our mission</a:t>
            </a:r>
            <a:endParaRPr sz="2500" b="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08" name="Google Shape;408;p29"/>
          <p:cNvSpPr txBox="1"/>
          <p:nvPr/>
        </p:nvSpPr>
        <p:spPr>
          <a:xfrm>
            <a:off x="1037700" y="1814400"/>
            <a:ext cx="6949500" cy="16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"We aim to harness the power of analytics, to offer information and support to all stakeholders involved in maintaining a vibrant and healthy advanced manufacturing labor market."</a:t>
            </a:r>
            <a:endParaRPr sz="1500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8B"/>
        </a:solidFill>
        <a:effectLst/>
      </p:bgPr>
    </p:bg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0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Maven Pro Black"/>
                <a:ea typeface="Maven Pro Black"/>
                <a:cs typeface="Maven Pro Black"/>
                <a:sym typeface="Maven Pro Black"/>
              </a:rPr>
              <a:t>Solution Breakdown</a:t>
            </a:r>
            <a:endParaRPr b="0"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14" name="Google Shape;414;p30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15" name="Google Shape;415;p30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Phase 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982" y="1884292"/>
            <a:ext cx="2595236" cy="1973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988" y="1884291"/>
            <a:ext cx="2595236" cy="2264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9978" y="986225"/>
            <a:ext cx="2595234" cy="4058051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Web Page Mockups</a:t>
            </a:r>
            <a:endParaRPr sz="2500" b="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24" name="Google Shape;424;p31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25" name="Google Shape;425;p31"/>
          <p:cNvSpPr/>
          <p:nvPr/>
        </p:nvSpPr>
        <p:spPr>
          <a:xfrm>
            <a:off x="2908825" y="2992400"/>
            <a:ext cx="250800" cy="476400"/>
          </a:xfrm>
          <a:prstGeom prst="chevron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6" name="Google Shape;426;p31"/>
          <p:cNvSpPr/>
          <p:nvPr/>
        </p:nvSpPr>
        <p:spPr>
          <a:xfrm>
            <a:off x="5984375" y="2992400"/>
            <a:ext cx="250800" cy="476400"/>
          </a:xfrm>
          <a:prstGeom prst="chevron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32"/>
          <p:cNvPicPr preferRelativeResize="0"/>
          <p:nvPr/>
        </p:nvPicPr>
        <p:blipFill rotWithShape="1">
          <a:blip r:embed="rId3">
            <a:alphaModFix/>
          </a:blip>
          <a:srcRect t="60417"/>
          <a:stretch/>
        </p:blipFill>
        <p:spPr>
          <a:xfrm>
            <a:off x="3295921" y="1408903"/>
            <a:ext cx="2589331" cy="2419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32"/>
          <p:cNvPicPr preferRelativeResize="0"/>
          <p:nvPr/>
        </p:nvPicPr>
        <p:blipFill rotWithShape="1">
          <a:blip r:embed="rId3">
            <a:alphaModFix/>
          </a:blip>
          <a:srcRect b="40508"/>
          <a:stretch/>
        </p:blipFill>
        <p:spPr>
          <a:xfrm>
            <a:off x="391875" y="1408900"/>
            <a:ext cx="2589331" cy="363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9968" y="1408902"/>
            <a:ext cx="2589332" cy="2538203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3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360 Feedback Loop</a:t>
            </a:r>
            <a:endParaRPr sz="2500" b="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35" name="Google Shape;435;p32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Cost Effectiveness &amp; Sustainability</a:t>
            </a:r>
            <a:endParaRPr sz="2500" b="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63" name="Google Shape;463;p35"/>
          <p:cNvSpPr txBox="1">
            <a:spLocks noGrp="1"/>
          </p:cNvSpPr>
          <p:nvPr>
            <p:ph type="body" idx="1"/>
          </p:nvPr>
        </p:nvSpPr>
        <p:spPr>
          <a:xfrm>
            <a:off x="846600" y="1609050"/>
            <a:ext cx="7488000" cy="30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 Black"/>
              <a:buChar char="●"/>
            </a:pPr>
            <a:r>
              <a:rPr lang="en-GB" sz="15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Initial launch cost $ 128,000 — $ 153,000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Char char="○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Software engineers $103,000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Char char="○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Domain (75 pages) $ 10,000 — $ 35,000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Char char="○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Annual maintenance up to $15,000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Char char="○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Annual Cloud storage $ 120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 Black"/>
              <a:buChar char="●"/>
            </a:pPr>
            <a:r>
              <a:rPr lang="en-GB" sz="15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Sustainability is high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Char char="○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Constant evolution based on data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Char char="○"/>
            </a:pPr>
            <a:r>
              <a:rPr lang="en-GB" sz="15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Expansion of data</a:t>
            </a:r>
            <a:endParaRPr sz="15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64" name="Google Shape;464;p35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65" name="Google Shape;465;p35"/>
          <p:cNvSpPr txBox="1"/>
          <p:nvPr/>
        </p:nvSpPr>
        <p:spPr>
          <a:xfrm>
            <a:off x="2226200" y="4577100"/>
            <a:ext cx="69174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Source: </a:t>
            </a:r>
            <a:r>
              <a:rPr lang="en-GB" sz="10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USANEWS</a:t>
            </a:r>
            <a:r>
              <a:rPr lang="en-GB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-GB" sz="10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Indeed</a:t>
            </a:r>
            <a:r>
              <a:rPr lang="en-GB" sz="10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 Software Engineer PA Cost</a:t>
            </a:r>
            <a:r>
              <a:rPr lang="en-GB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-GB" sz="10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5"/>
              </a:rPr>
              <a:t>Forbes How much does it cost for a </a:t>
            </a:r>
            <a:r>
              <a:rPr lang="en-GB" sz="10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5"/>
              </a:rPr>
              <a:t>website</a:t>
            </a:r>
            <a:r>
              <a:rPr lang="en-GB" sz="10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5"/>
              </a:rPr>
              <a:t> 2024 guide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Marketing Actions</a:t>
            </a:r>
            <a:endParaRPr b="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71" name="Google Shape;471;p36"/>
          <p:cNvSpPr/>
          <p:nvPr/>
        </p:nvSpPr>
        <p:spPr>
          <a:xfrm>
            <a:off x="718975" y="1597875"/>
            <a:ext cx="540000" cy="540000"/>
          </a:xfrm>
          <a:prstGeom prst="ellipse">
            <a:avLst/>
          </a:prstGeom>
          <a:solidFill>
            <a:srgbClr val="27278B"/>
          </a:solidFill>
          <a:ln w="9525" cap="flat" cmpd="sng">
            <a:solidFill>
              <a:srgbClr val="2727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1</a:t>
            </a:r>
            <a:endParaRPr sz="150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72" name="Google Shape;472;p36"/>
          <p:cNvSpPr/>
          <p:nvPr/>
        </p:nvSpPr>
        <p:spPr>
          <a:xfrm>
            <a:off x="718975" y="2738788"/>
            <a:ext cx="540000" cy="540000"/>
          </a:xfrm>
          <a:prstGeom prst="ellipse">
            <a:avLst/>
          </a:prstGeom>
          <a:solidFill>
            <a:srgbClr val="27278B"/>
          </a:solidFill>
          <a:ln w="9525" cap="flat" cmpd="sng">
            <a:solidFill>
              <a:srgbClr val="2727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2</a:t>
            </a:r>
            <a:endParaRPr sz="150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73" name="Google Shape;473;p36"/>
          <p:cNvSpPr/>
          <p:nvPr/>
        </p:nvSpPr>
        <p:spPr>
          <a:xfrm>
            <a:off x="718975" y="3879725"/>
            <a:ext cx="540000" cy="540000"/>
          </a:xfrm>
          <a:prstGeom prst="ellipse">
            <a:avLst/>
          </a:prstGeom>
          <a:solidFill>
            <a:srgbClr val="27278B"/>
          </a:solidFill>
          <a:ln w="9525" cap="flat" cmpd="sng">
            <a:solidFill>
              <a:srgbClr val="2727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3</a:t>
            </a:r>
            <a:endParaRPr sz="150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74" name="Google Shape;474;p36"/>
          <p:cNvSpPr txBox="1"/>
          <p:nvPr/>
        </p:nvSpPr>
        <p:spPr>
          <a:xfrm>
            <a:off x="1501925" y="1540725"/>
            <a:ext cx="6923100" cy="6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Initial Stage</a:t>
            </a:r>
            <a:endParaRPr sz="1700" b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27278B"/>
              </a:buClr>
              <a:buSzPts val="1700"/>
              <a:buFont typeface="Maven Pro"/>
              <a:buChar char="●"/>
            </a:pPr>
            <a:r>
              <a:rPr lang="en-GB" sz="17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Web scraped data</a:t>
            </a:r>
            <a:endParaRPr sz="1700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75" name="Google Shape;475;p36"/>
          <p:cNvSpPr txBox="1"/>
          <p:nvPr/>
        </p:nvSpPr>
        <p:spPr>
          <a:xfrm>
            <a:off x="1501925" y="2650150"/>
            <a:ext cx="65598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Advertising Stage</a:t>
            </a:r>
            <a:endParaRPr sz="1700" b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27278B"/>
              </a:buClr>
              <a:buSzPts val="1700"/>
              <a:buFont typeface="Maven Pro"/>
              <a:buChar char="●"/>
            </a:pPr>
            <a:r>
              <a:rPr lang="en-GB" sz="17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info session &amp; social media to attract users</a:t>
            </a:r>
            <a:endParaRPr sz="1700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27278B"/>
              </a:buClr>
              <a:buSzPts val="1700"/>
              <a:buFont typeface="Maven Pro"/>
              <a:buChar char="●"/>
            </a:pPr>
            <a:r>
              <a:rPr lang="en-GB" sz="17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Promoted content to attract sponsorship</a:t>
            </a:r>
            <a:endParaRPr sz="1700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76" name="Google Shape;476;p36"/>
          <p:cNvSpPr txBox="1"/>
          <p:nvPr/>
        </p:nvSpPr>
        <p:spPr>
          <a:xfrm>
            <a:off x="1501925" y="3791075"/>
            <a:ext cx="65598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Long-term goal</a:t>
            </a:r>
            <a:endParaRPr sz="1700" b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27278B"/>
              </a:buClr>
              <a:buSzPts val="1700"/>
              <a:buFont typeface="Maven Pro"/>
              <a:buChar char="●"/>
            </a:pPr>
            <a:r>
              <a:rPr lang="en-GB" sz="17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Partnership for internal data </a:t>
            </a:r>
            <a:endParaRPr sz="1700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27278B"/>
              </a:buClr>
              <a:buSzPts val="1700"/>
              <a:buFont typeface="Maven Pro"/>
              <a:buChar char="●"/>
            </a:pPr>
            <a:r>
              <a:rPr lang="en-GB" sz="1700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Premium users for more insights</a:t>
            </a:r>
            <a:endParaRPr sz="1700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77" name="Google Shape;477;p36"/>
          <p:cNvSpPr/>
          <p:nvPr/>
        </p:nvSpPr>
        <p:spPr>
          <a:xfrm rot="5400000">
            <a:off x="863575" y="2230588"/>
            <a:ext cx="250800" cy="476400"/>
          </a:xfrm>
          <a:prstGeom prst="chevron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8" name="Google Shape;478;p36"/>
          <p:cNvSpPr/>
          <p:nvPr/>
        </p:nvSpPr>
        <p:spPr>
          <a:xfrm rot="5400000">
            <a:off x="863575" y="3394300"/>
            <a:ext cx="250800" cy="476400"/>
          </a:xfrm>
          <a:prstGeom prst="chevron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7"/>
          <p:cNvSpPr txBox="1">
            <a:spLocks noGrp="1"/>
          </p:cNvSpPr>
          <p:nvPr>
            <p:ph type="body" idx="1"/>
          </p:nvPr>
        </p:nvSpPr>
        <p:spPr>
          <a:xfrm>
            <a:off x="846600" y="1609050"/>
            <a:ext cx="7904400" cy="30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 Black"/>
              <a:buAutoNum type="arabicPeriod"/>
            </a:pPr>
            <a:r>
              <a:rPr lang="en-GB" sz="1500">
                <a:solidFill>
                  <a:schemeClr val="accent5"/>
                </a:solidFill>
                <a:highlight>
                  <a:schemeClr val="lt1"/>
                </a:highlight>
                <a:latin typeface="Maven Pro Black"/>
                <a:ea typeface="Maven Pro Black"/>
                <a:cs typeface="Maven Pro Black"/>
                <a:sym typeface="Maven Pro Black"/>
              </a:rPr>
              <a:t>Moving forward</a:t>
            </a:r>
            <a:r>
              <a:rPr lang="en-GB" sz="15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 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Continue to contact community colleges &amp; companies for </a:t>
            </a:r>
            <a:r>
              <a:rPr lang="en-GB" sz="1500" b="1">
                <a:latin typeface="Maven Pro"/>
                <a:ea typeface="Maven Pro"/>
                <a:cs typeface="Maven Pro"/>
                <a:sym typeface="Maven Pro"/>
              </a:rPr>
              <a:t>data &amp; funding</a:t>
            </a:r>
            <a:endParaRPr sz="1500" b="1"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Continue website maintenance &amp; data updates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Implement </a:t>
            </a:r>
            <a:r>
              <a:rPr lang="en-GB" sz="1500">
                <a:latin typeface="Maven Pro Black"/>
                <a:ea typeface="Maven Pro Black"/>
                <a:cs typeface="Maven Pro Black"/>
                <a:sym typeface="Maven Pro Black"/>
              </a:rPr>
              <a:t>premium membership</a:t>
            </a: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 for website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 Black"/>
              <a:buAutoNum type="arabicPeriod"/>
            </a:pPr>
            <a:r>
              <a:rPr lang="en-GB" sz="15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Marketing to students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Participating in </a:t>
            </a:r>
            <a:r>
              <a:rPr lang="en-GB" sz="1500" b="1">
                <a:latin typeface="Maven Pro"/>
                <a:ea typeface="Maven Pro"/>
                <a:cs typeface="Maven Pro"/>
                <a:sym typeface="Maven Pro"/>
              </a:rPr>
              <a:t>School Recruitment Sites</a:t>
            </a: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 to promote applications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Collaborating with </a:t>
            </a:r>
            <a:r>
              <a:rPr lang="en-GB" sz="1500" b="1">
                <a:latin typeface="Maven Pro"/>
                <a:ea typeface="Maven Pro"/>
                <a:cs typeface="Maven Pro"/>
                <a:sym typeface="Maven Pro"/>
              </a:rPr>
              <a:t>school career development centers</a:t>
            </a: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 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"/>
              <a:buAutoNum type="alphaLcPeriod"/>
            </a:pPr>
            <a:r>
              <a:rPr lang="en-GB" sz="1500" b="1">
                <a:latin typeface="Maven Pro"/>
                <a:ea typeface="Maven Pro"/>
                <a:cs typeface="Maven Pro"/>
                <a:sym typeface="Maven Pro"/>
              </a:rPr>
              <a:t>Onsite networking &amp; coaching </a:t>
            </a: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to</a:t>
            </a:r>
            <a:r>
              <a:rPr lang="en-GB" sz="1500" b="1"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expand network &amp; promote the product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Construct </a:t>
            </a:r>
            <a:r>
              <a:rPr lang="en-GB" sz="1500">
                <a:latin typeface="Maven Pro Black"/>
                <a:ea typeface="Maven Pro Black"/>
                <a:cs typeface="Maven Pro Black"/>
                <a:sym typeface="Maven Pro Black"/>
              </a:rPr>
              <a:t>social media pages</a:t>
            </a: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 to promote to target demographic 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84" name="Google Shape;484;p3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chemeClr val="accent5"/>
                </a:solidFill>
                <a:highlight>
                  <a:schemeClr val="lt1"/>
                </a:highlight>
                <a:latin typeface="Maven Pro Black"/>
                <a:ea typeface="Maven Pro Black"/>
                <a:cs typeface="Maven Pro Black"/>
                <a:sym typeface="Maven Pro Black"/>
              </a:rPr>
              <a:t>Next Steps (one year plan) </a:t>
            </a:r>
            <a:endParaRPr sz="2500" b="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300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14"/>
          <p:cNvSpPr txBox="1">
            <a:spLocks noGrp="1"/>
          </p:cNvSpPr>
          <p:nvPr>
            <p:ph type="subTitle" idx="1"/>
          </p:nvPr>
        </p:nvSpPr>
        <p:spPr>
          <a:xfrm>
            <a:off x="311700" y="3453150"/>
            <a:ext cx="85206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latin typeface="Maven Pro Black"/>
                <a:ea typeface="Maven Pro Black"/>
                <a:cs typeface="Maven Pro Black"/>
                <a:sym typeface="Maven Pro Black"/>
              </a:rPr>
              <a:t>Team #2</a:t>
            </a:r>
            <a:endParaRPr sz="4200"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8"/>
          <p:cNvSpPr txBox="1">
            <a:spLocks noGrp="1"/>
          </p:cNvSpPr>
          <p:nvPr>
            <p:ph type="body" idx="1"/>
          </p:nvPr>
        </p:nvSpPr>
        <p:spPr>
          <a:xfrm>
            <a:off x="846600" y="1609050"/>
            <a:ext cx="7488000" cy="30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 Black"/>
              <a:buAutoNum type="arabicPeriod" startAt="3"/>
            </a:pPr>
            <a:r>
              <a:rPr lang="en-GB" sz="15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Partnership with different organizations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Talent Recruitment with PA government, NPOs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Obtain funding and data support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 Black"/>
              <a:buAutoNum type="arabicPeriod" startAt="3"/>
            </a:pPr>
            <a:r>
              <a:rPr lang="en-GB" sz="15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Ongoing protection of user's data privacy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360 feedback loops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"/>
              <a:buAutoNum type="alphaLcPeriod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Plugins/Chrome extension to protect &amp; track user data privacy</a:t>
            </a:r>
            <a:endParaRPr sz="1500">
              <a:solidFill>
                <a:schemeClr val="accent5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90" name="Google Shape;490;p3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rgbClr val="27278B"/>
                </a:solidFill>
                <a:highlight>
                  <a:schemeClr val="lt1"/>
                </a:highlight>
                <a:latin typeface="Maven Pro Black"/>
                <a:ea typeface="Maven Pro Black"/>
                <a:cs typeface="Maven Pro Black"/>
                <a:sym typeface="Maven Pro Black"/>
              </a:rPr>
              <a:t>Next Steps (cont.)</a:t>
            </a:r>
            <a:endParaRPr sz="2500" b="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Citations</a:t>
            </a:r>
            <a:endParaRPr sz="2500" b="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496" name="Google Shape;496;p39"/>
          <p:cNvSpPr txBox="1">
            <a:spLocks noGrp="1"/>
          </p:cNvSpPr>
          <p:nvPr>
            <p:ph type="body" idx="1"/>
          </p:nvPr>
        </p:nvSpPr>
        <p:spPr>
          <a:xfrm>
            <a:off x="846600" y="1609050"/>
            <a:ext cx="7488000" cy="30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ven Pro"/>
              <a:buAutoNum type="arabicPeriod"/>
            </a:pPr>
            <a:r>
              <a:rPr lang="en-GB" sz="1000" u="sng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USANEWS</a:t>
            </a:r>
            <a:endParaRPr sz="1000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ven Pro"/>
              <a:buAutoNum type="arabicPeriod"/>
            </a:pPr>
            <a:r>
              <a:rPr lang="en-GB" sz="1000" u="sng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Indeed Software Engineer PA Cost</a:t>
            </a:r>
            <a:endParaRPr sz="1000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ven Pro"/>
              <a:buAutoNum type="arabicPeriod"/>
            </a:pPr>
            <a:r>
              <a:rPr lang="en-GB" sz="1000" u="sng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Forbes How much does it cost for a website 2024 guide</a:t>
            </a:r>
            <a:endParaRPr sz="1500"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97" name="Google Shape;497;p39"/>
          <p:cNvSpPr txBox="1"/>
          <p:nvPr/>
        </p:nvSpPr>
        <p:spPr>
          <a:xfrm>
            <a:off x="846600" y="80725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0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Maven Pro Black"/>
                <a:ea typeface="Maven Pro Black"/>
                <a:cs typeface="Maven Pro Black"/>
                <a:sym typeface="Maven Pro Black"/>
              </a:rPr>
              <a:t>QnA</a:t>
            </a:r>
            <a:endParaRPr b="0"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503" name="Google Shape;503;p40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504" name="Google Shape;504;p40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8B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8402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Team #2</a:t>
            </a:r>
            <a:endParaRPr sz="2500" b="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294" name="Google Shape;294;p15"/>
          <p:cNvSpPr txBox="1">
            <a:spLocks noGrp="1"/>
          </p:cNvSpPr>
          <p:nvPr>
            <p:ph type="body" idx="1"/>
          </p:nvPr>
        </p:nvSpPr>
        <p:spPr>
          <a:xfrm>
            <a:off x="846600" y="1609050"/>
            <a:ext cx="7488000" cy="31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●"/>
            </a:pPr>
            <a:r>
              <a:rPr lang="en-GB" sz="15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Yongha Jang </a:t>
            </a:r>
            <a:endParaRPr sz="15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aven Pro"/>
              <a:buChar char="○"/>
            </a:pPr>
            <a:r>
              <a:rPr lang="en-GB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Master of Business Administration and Management Information Systems @ University of Pittsburgh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●"/>
            </a:pPr>
            <a:r>
              <a:rPr lang="en-GB" sz="15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Melody Feng </a:t>
            </a:r>
            <a:endParaRPr sz="15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aven Pro"/>
              <a:buChar char="○"/>
            </a:pPr>
            <a:r>
              <a:rPr lang="en-GB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Master of Marketing Science and Business Analytics @ University of Pittsburgh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●"/>
            </a:pPr>
            <a:r>
              <a:rPr lang="en-GB" sz="15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Carlos Salazar </a:t>
            </a:r>
            <a:endParaRPr sz="15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aven Pro"/>
              <a:buChar char="○"/>
            </a:pPr>
            <a:r>
              <a:rPr lang="en-GB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Master in Analytics and Information @ Duquensne University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●"/>
            </a:pPr>
            <a:r>
              <a:rPr lang="en-GB" sz="15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Anni Kang </a:t>
            </a:r>
            <a:endParaRPr sz="15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aven Pro"/>
              <a:buChar char="○"/>
            </a:pPr>
            <a:r>
              <a:rPr lang="en-GB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Master of Business Intelligence &amp; Data Analytics @ Carnegie Mellon University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●"/>
            </a:pPr>
            <a:r>
              <a:rPr lang="en-GB" sz="15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Jane Yun </a:t>
            </a:r>
            <a:endParaRPr sz="15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aven Pro"/>
              <a:buChar char="○"/>
            </a:pPr>
            <a:r>
              <a:rPr lang="en-GB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Master of Business Analytics @ Pennsylvania State University</a:t>
            </a:r>
            <a:br>
              <a:rPr lang="en-GB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endParaRPr sz="1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aven Pro"/>
              <a:buChar char="●"/>
            </a:pPr>
            <a:r>
              <a:rPr lang="en-GB" sz="15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Deepa Pai </a:t>
            </a:r>
            <a:endParaRPr sz="15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aven Pro"/>
              <a:buChar char="○"/>
            </a:pPr>
            <a:r>
              <a:rPr lang="en-GB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Managing Director, Technology - Accenture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95" name="Google Shape;295;p15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pSp>
        <p:nvGrpSpPr>
          <p:cNvPr id="296" name="Google Shape;296;p1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97" name="Google Shape;297;p1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rgbClr val="FFFFFF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rgbClr val="FFFFFF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Agenda</a:t>
            </a:r>
            <a:endParaRPr sz="2500" b="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19" name="Google Shape;319;p18"/>
          <p:cNvSpPr/>
          <p:nvPr/>
        </p:nvSpPr>
        <p:spPr>
          <a:xfrm>
            <a:off x="991725" y="1863675"/>
            <a:ext cx="540000" cy="54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2727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278B"/>
                </a:solidFill>
                <a:highlight>
                  <a:schemeClr val="lt1"/>
                </a:highlight>
                <a:latin typeface="Maven Pro Black"/>
                <a:ea typeface="Maven Pro Black"/>
                <a:cs typeface="Maven Pro Black"/>
                <a:sym typeface="Maven Pro Black"/>
              </a:rPr>
              <a:t>1</a:t>
            </a:r>
            <a:endParaRPr sz="150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991725" y="2821875"/>
            <a:ext cx="540000" cy="54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2727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278B"/>
                </a:solidFill>
                <a:highlight>
                  <a:schemeClr val="lt1"/>
                </a:highlight>
                <a:latin typeface="Maven Pro Black"/>
                <a:ea typeface="Maven Pro Black"/>
                <a:cs typeface="Maven Pro Black"/>
                <a:sym typeface="Maven Pro Black"/>
              </a:rPr>
              <a:t>2</a:t>
            </a:r>
            <a:endParaRPr sz="150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991725" y="3780075"/>
            <a:ext cx="540000" cy="54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2727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278B"/>
                </a:solidFill>
                <a:highlight>
                  <a:schemeClr val="lt1"/>
                </a:highlight>
                <a:latin typeface="Maven Pro Black"/>
                <a:ea typeface="Maven Pro Black"/>
                <a:cs typeface="Maven Pro Black"/>
                <a:sym typeface="Maven Pro Black"/>
              </a:rPr>
              <a:t>3</a:t>
            </a:r>
            <a:endParaRPr sz="150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1774675" y="1932775"/>
            <a:ext cx="65598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HIQ Overview</a:t>
            </a:r>
            <a:endParaRPr sz="150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23" name="Google Shape;323;p18"/>
          <p:cNvSpPr txBox="1"/>
          <p:nvPr/>
        </p:nvSpPr>
        <p:spPr>
          <a:xfrm>
            <a:off x="1774675" y="2907375"/>
            <a:ext cx="65598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Solution Overview</a:t>
            </a:r>
            <a:endParaRPr sz="150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24" name="Google Shape;324;p18"/>
          <p:cNvSpPr txBox="1"/>
          <p:nvPr/>
        </p:nvSpPr>
        <p:spPr>
          <a:xfrm>
            <a:off x="1774675" y="3865575"/>
            <a:ext cx="65598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Solution Breakdown</a:t>
            </a:r>
            <a:endParaRPr sz="150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grpSp>
        <p:nvGrpSpPr>
          <p:cNvPr id="325" name="Google Shape;325;p1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326" name="Google Shape;326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rgbClr val="FFFFFF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rgbClr val="FFFFFF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"/>
          <p:cNvSpPr txBox="1">
            <a:spLocks noGrp="1"/>
          </p:cNvSpPr>
          <p:nvPr>
            <p:ph type="ctrTitle"/>
          </p:nvPr>
        </p:nvSpPr>
        <p:spPr>
          <a:xfrm>
            <a:off x="824000" y="1613825"/>
            <a:ext cx="38529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Maven Pro Black"/>
                <a:ea typeface="Maven Pro Black"/>
                <a:cs typeface="Maven Pro Black"/>
                <a:sym typeface="Maven Pro Black"/>
              </a:rPr>
              <a:t>HIQ Overview</a:t>
            </a:r>
            <a:endParaRPr b="0"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33" name="Google Shape;333;p19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34" name="Google Shape;334;p19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Phase 1 &amp; Phase 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0"/>
          <p:cNvSpPr txBox="1">
            <a:spLocks noGrp="1"/>
          </p:cNvSpPr>
          <p:nvPr>
            <p:ph type="title"/>
          </p:nvPr>
        </p:nvSpPr>
        <p:spPr>
          <a:xfrm>
            <a:off x="1304100" y="5641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Connection from HIQ to Solution</a:t>
            </a:r>
            <a:endParaRPr sz="2500" b="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40" name="Google Shape;340;p20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41" name="Google Shape;341;p20"/>
          <p:cNvSpPr/>
          <p:nvPr/>
        </p:nvSpPr>
        <p:spPr>
          <a:xfrm>
            <a:off x="959925" y="1902700"/>
            <a:ext cx="540000" cy="540000"/>
          </a:xfrm>
          <a:prstGeom prst="ellipse">
            <a:avLst/>
          </a:prstGeom>
          <a:solidFill>
            <a:srgbClr val="27278B"/>
          </a:solidFill>
          <a:ln w="9525" cap="flat" cmpd="sng">
            <a:solidFill>
              <a:srgbClr val="2727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1</a:t>
            </a:r>
            <a:endParaRPr sz="150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42" name="Google Shape;342;p20"/>
          <p:cNvSpPr/>
          <p:nvPr/>
        </p:nvSpPr>
        <p:spPr>
          <a:xfrm>
            <a:off x="959925" y="3984525"/>
            <a:ext cx="540000" cy="540000"/>
          </a:xfrm>
          <a:prstGeom prst="ellipse">
            <a:avLst/>
          </a:prstGeom>
          <a:solidFill>
            <a:srgbClr val="27278B"/>
          </a:solidFill>
          <a:ln w="9525" cap="flat" cmpd="sng">
            <a:solidFill>
              <a:srgbClr val="2727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2</a:t>
            </a:r>
            <a:endParaRPr sz="1500">
              <a:solidFill>
                <a:schemeClr val="lt1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43" name="Google Shape;343;p20"/>
          <p:cNvSpPr txBox="1"/>
          <p:nvPr/>
        </p:nvSpPr>
        <p:spPr>
          <a:xfrm>
            <a:off x="1733900" y="1437550"/>
            <a:ext cx="6986100" cy="14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HIQ</a:t>
            </a:r>
            <a:endParaRPr sz="15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How can implementation of a </a:t>
            </a:r>
            <a:r>
              <a:rPr lang="en-GB" sz="1500" b="1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targeted educational platform</a:t>
            </a: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, emphasizing certification and licensing and harnessing the power of analytics, revolutionize the attraction and</a:t>
            </a:r>
            <a:r>
              <a:rPr lang="en-GB" sz="1500" b="1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 retention of young talent in the manufacturing industry</a:t>
            </a: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, thereby </a:t>
            </a:r>
            <a:r>
              <a:rPr lang="en-GB" sz="1500" b="1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bridging the skills gap and fostering industry growth</a:t>
            </a: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 in line with future labor market demands?</a:t>
            </a:r>
            <a:endParaRPr sz="1500">
              <a:solidFill>
                <a:srgbClr val="42424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44" name="Google Shape;344;p20"/>
          <p:cNvSpPr txBox="1"/>
          <p:nvPr/>
        </p:nvSpPr>
        <p:spPr>
          <a:xfrm>
            <a:off x="1689500" y="3800025"/>
            <a:ext cx="70305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Phase 1: </a:t>
            </a:r>
            <a:r>
              <a:rPr lang="en-GB" sz="1500">
                <a:solidFill>
                  <a:srgbClr val="0D0D0D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Innovating Workforce Development in Advanced Manufacturing</a:t>
            </a:r>
            <a:b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Phase 2: Enhance Workforce Appeal via Certification &amp; Skill Development</a:t>
            </a:r>
            <a:endParaRPr sz="1500">
              <a:solidFill>
                <a:srgbClr val="42424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45" name="Google Shape;345;p20"/>
          <p:cNvSpPr/>
          <p:nvPr/>
        </p:nvSpPr>
        <p:spPr>
          <a:xfrm rot="5400000">
            <a:off x="1104525" y="2975413"/>
            <a:ext cx="250800" cy="476400"/>
          </a:xfrm>
          <a:prstGeom prst="chevron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1"/>
          <p:cNvSpPr txBox="1">
            <a:spLocks noGrp="1"/>
          </p:cNvSpPr>
          <p:nvPr>
            <p:ph type="ctrTitle"/>
          </p:nvPr>
        </p:nvSpPr>
        <p:spPr>
          <a:xfrm>
            <a:off x="824000" y="1613825"/>
            <a:ext cx="38529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Maven Pro Black"/>
                <a:ea typeface="Maven Pro Black"/>
                <a:cs typeface="Maven Pro Black"/>
                <a:sym typeface="Maven Pro Black"/>
              </a:rPr>
              <a:t>Solution Overview</a:t>
            </a:r>
            <a:endParaRPr b="0"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51" name="Google Shape;351;p21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52" name="Google Shape;352;p21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Phase 3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Phase 3: Solution &amp; Future Directions</a:t>
            </a:r>
            <a:endParaRPr sz="2500" b="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sp>
        <p:nvSpPr>
          <p:cNvPr id="358" name="Google Shape;358;p22"/>
          <p:cNvSpPr txBox="1">
            <a:spLocks noGrp="1"/>
          </p:cNvSpPr>
          <p:nvPr>
            <p:ph type="body" idx="1"/>
          </p:nvPr>
        </p:nvSpPr>
        <p:spPr>
          <a:xfrm>
            <a:off x="846600" y="1327000"/>
            <a:ext cx="7488000" cy="33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 Black"/>
              <a:buChar char="●"/>
            </a:pPr>
            <a:r>
              <a:rPr lang="en-GB" sz="15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Why is this solution and model important?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"/>
              <a:buChar char="○"/>
            </a:pP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Urgent issue of skilled worker shortages</a:t>
            </a:r>
            <a:endParaRPr sz="1500">
              <a:solidFill>
                <a:srgbClr val="424242"/>
              </a:solidFill>
              <a:highlight>
                <a:schemeClr val="lt1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 Black"/>
              <a:buChar char="○"/>
            </a:pPr>
            <a:r>
              <a:rPr lang="en-GB" sz="1500">
                <a:solidFill>
                  <a:srgbClr val="424242"/>
                </a:solidFill>
                <a:highlight>
                  <a:schemeClr val="lt1"/>
                </a:highlight>
                <a:latin typeface="Maven Pro"/>
                <a:ea typeface="Maven Pro"/>
                <a:cs typeface="Maven Pro"/>
                <a:sym typeface="Maven Pro"/>
              </a:rPr>
              <a:t>Align workforce skills</a:t>
            </a:r>
            <a:endParaRPr sz="1500">
              <a:solidFill>
                <a:srgbClr val="424242"/>
              </a:solidFill>
              <a:highlight>
                <a:schemeClr val="lt1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 Black"/>
              <a:buChar char="○"/>
            </a:pPr>
            <a:r>
              <a:rPr lang="en-GB" sz="1500">
                <a:solidFill>
                  <a:srgbClr val="424242"/>
                </a:solidFill>
                <a:highlight>
                  <a:schemeClr val="lt1"/>
                </a:highlight>
                <a:latin typeface="Maven Pro"/>
                <a:ea typeface="Maven Pro"/>
                <a:cs typeface="Maven Pro"/>
                <a:sym typeface="Maven Pro"/>
              </a:rPr>
              <a:t>E</a:t>
            </a: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nhance employability</a:t>
            </a:r>
            <a:r>
              <a:rPr lang="en-GB" sz="1500">
                <a:solidFill>
                  <a:srgbClr val="424242"/>
                </a:solidFill>
                <a:highlight>
                  <a:schemeClr val="lt1"/>
                </a:highlight>
                <a:latin typeface="Maven Pro"/>
                <a:ea typeface="Maven Pro"/>
                <a:cs typeface="Maven Pro"/>
                <a:sym typeface="Maven Pro"/>
              </a:rPr>
              <a:t> and economic competitiveness</a:t>
            </a:r>
            <a:endParaRPr sz="1500">
              <a:solidFill>
                <a:srgbClr val="424242"/>
              </a:solidFill>
              <a:highlight>
                <a:schemeClr val="lt1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"/>
              <a:buChar char="○"/>
            </a:pPr>
            <a:r>
              <a:rPr lang="en-GB" sz="1500">
                <a:solidFill>
                  <a:srgbClr val="424242"/>
                </a:solidFill>
                <a:highlight>
                  <a:schemeClr val="lt1"/>
                </a:highlight>
                <a:latin typeface="Maven Pro"/>
                <a:ea typeface="Maven Pro"/>
                <a:cs typeface="Maven Pro"/>
                <a:sym typeface="Maven Pro"/>
              </a:rPr>
              <a:t>Data availability for analysis</a:t>
            </a:r>
            <a:endParaRPr sz="1500">
              <a:solidFill>
                <a:srgbClr val="424242"/>
              </a:solidFill>
              <a:highlight>
                <a:schemeClr val="lt1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27278B"/>
              </a:buClr>
              <a:buSzPts val="1500"/>
              <a:buFont typeface="Maven Pro Black"/>
              <a:buChar char="●"/>
            </a:pPr>
            <a:r>
              <a:rPr lang="en-GB" sz="150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Our Solution: Bridging Skills Gaps and Enhancing Employability</a:t>
            </a:r>
            <a:endParaRPr sz="15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 Black"/>
              <a:buChar char="○"/>
            </a:pP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Free online platform to identify skill gaps and offer targeted training</a:t>
            </a:r>
            <a:endParaRPr sz="1500">
              <a:solidFill>
                <a:srgbClr val="42424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500"/>
              <a:buFont typeface="Maven Pro Black"/>
              <a:buChar char="○"/>
            </a:pPr>
            <a:r>
              <a:rPr lang="en-GB" sz="15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Supports job seekers and employers</a:t>
            </a:r>
            <a:endParaRPr sz="1500">
              <a:solidFill>
                <a:srgbClr val="42424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Maven Pro Black"/>
              <a:buChar char="●"/>
            </a:pPr>
            <a:r>
              <a:rPr lang="en-GB" sz="1500">
                <a:solidFill>
                  <a:schemeClr val="accent5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Looking Ahead: Scalability and Impact</a:t>
            </a:r>
            <a:endParaRPr sz="1500">
              <a:solidFill>
                <a:schemeClr val="accent5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Maven Pro"/>
              <a:buChar char="○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Three-stage strategy, scalable to other demographics and locations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Maven Pro"/>
              <a:buChar char="○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Eventual Costs: $100K-$300K; </a:t>
            </a:r>
            <a:r>
              <a:rPr lang="en-GB" sz="1500" b="1">
                <a:latin typeface="Maven Pro"/>
                <a:ea typeface="Maven Pro"/>
                <a:cs typeface="Maven Pro"/>
                <a:sym typeface="Maven Pro"/>
              </a:rPr>
              <a:t>requires collaboration</a:t>
            </a: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 for impact</a:t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Maven Pro"/>
              <a:buChar char="○"/>
            </a:pPr>
            <a:r>
              <a:rPr lang="en-GB" sz="1500">
                <a:latin typeface="Maven Pro"/>
                <a:ea typeface="Maven Pro"/>
                <a:cs typeface="Maven Pro"/>
                <a:sym typeface="Maven Pro"/>
              </a:rPr>
              <a:t>Promise GDP growth by boosting human capital &amp; workforce adaptability</a:t>
            </a:r>
            <a:endParaRPr sz="1500">
              <a:solidFill>
                <a:srgbClr val="42424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59" name="Google Shape;359;p22"/>
          <p:cNvSpPr txBox="1"/>
          <p:nvPr/>
        </p:nvSpPr>
        <p:spPr>
          <a:xfrm>
            <a:off x="846600" y="0"/>
            <a:ext cx="74880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2024 Super Analytics Challenge Team 2</a:t>
            </a:r>
            <a:endParaRPr sz="1000">
              <a:solidFill>
                <a:schemeClr val="accent5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5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Labor market has changed…</a:t>
            </a:r>
            <a:endParaRPr sz="2500" b="0">
              <a:solidFill>
                <a:srgbClr val="27278B"/>
              </a:solidFill>
              <a:highlight>
                <a:schemeClr val="lt1"/>
              </a:highlight>
              <a:latin typeface="Maven Pro Black"/>
              <a:ea typeface="Maven Pro Black"/>
              <a:cs typeface="Maven Pro Black"/>
              <a:sym typeface="Maven Pro Black"/>
            </a:endParaRPr>
          </a:p>
        </p:txBody>
      </p:sp>
      <p:pic>
        <p:nvPicPr>
          <p:cNvPr id="380" name="Google Shape;3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88" y="1838175"/>
            <a:ext cx="5177324" cy="258865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25"/>
          <p:cNvSpPr txBox="1"/>
          <p:nvPr/>
        </p:nvSpPr>
        <p:spPr>
          <a:xfrm>
            <a:off x="5614613" y="2200525"/>
            <a:ext cx="33027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27278B"/>
                </a:solidFill>
                <a:latin typeface="Maven Pro Black"/>
                <a:ea typeface="Maven Pro Black"/>
                <a:cs typeface="Maven Pro Black"/>
                <a:sym typeface="Maven Pro Black"/>
              </a:rPr>
              <a:t>“50% of all employees will need reskilling by 2025.”</a:t>
            </a:r>
            <a:endParaRPr sz="19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7278B"/>
              </a:solidFill>
              <a:latin typeface="Maven Pro Black"/>
              <a:ea typeface="Maven Pro Black"/>
              <a:cs typeface="Maven Pro Black"/>
              <a:sym typeface="Maven Pro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i="1">
                <a:solidFill>
                  <a:srgbClr val="27278B"/>
                </a:solidFill>
                <a:latin typeface="Maven Pro"/>
                <a:ea typeface="Maven Pro"/>
                <a:cs typeface="Maven Pro"/>
                <a:sym typeface="Maven Pro"/>
              </a:rPr>
              <a:t>World Economic Forum's Future of Jobs Report</a:t>
            </a:r>
            <a:endParaRPr sz="1500" i="1">
              <a:solidFill>
                <a:srgbClr val="27278B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1285</Words>
  <Application>Microsoft Macintosh PowerPoint</Application>
  <PresentationFormat>On-screen Show (16:9)</PresentationFormat>
  <Paragraphs>164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Maven Pro Black</vt:lpstr>
      <vt:lpstr>Maven Pro</vt:lpstr>
      <vt:lpstr>Nunito</vt:lpstr>
      <vt:lpstr>Arial</vt:lpstr>
      <vt:lpstr>Times New Roman</vt:lpstr>
      <vt:lpstr>Momentum</vt:lpstr>
      <vt:lpstr>Team #2</vt:lpstr>
      <vt:lpstr>PowerPoint Presentation</vt:lpstr>
      <vt:lpstr>Team #2</vt:lpstr>
      <vt:lpstr>Agenda</vt:lpstr>
      <vt:lpstr>HIQ Overview</vt:lpstr>
      <vt:lpstr>Connection from HIQ to Solution</vt:lpstr>
      <vt:lpstr>Solution Overview</vt:lpstr>
      <vt:lpstr>Phase 3: Solution &amp; Future Directions</vt:lpstr>
      <vt:lpstr>Labor market has changed…</vt:lpstr>
      <vt:lpstr>Workers must be lifelong learners</vt:lpstr>
      <vt:lpstr>Education &amp; training must be updated regularly</vt:lpstr>
      <vt:lpstr>Mind the human aspects of automation</vt:lpstr>
      <vt:lpstr>Our mission</vt:lpstr>
      <vt:lpstr>Solution Breakdown</vt:lpstr>
      <vt:lpstr>Web Page Mockups</vt:lpstr>
      <vt:lpstr>360 Feedback Loop</vt:lpstr>
      <vt:lpstr>Cost Effectiveness &amp; Sustainability</vt:lpstr>
      <vt:lpstr>Marketing Actions</vt:lpstr>
      <vt:lpstr>Next Steps (one year plan) </vt:lpstr>
      <vt:lpstr>Next Steps (cont.)</vt:lpstr>
      <vt:lpstr>Citations</vt:lpstr>
      <vt:lpstr>QnA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Anni Kang</cp:lastModifiedBy>
  <cp:revision>1</cp:revision>
  <dcterms:modified xsi:type="dcterms:W3CDTF">2024-07-12T13:37:42Z</dcterms:modified>
</cp:coreProperties>
</file>